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0" r:id="rId4"/>
    <p:sldId id="258" r:id="rId5"/>
    <p:sldId id="267" r:id="rId6"/>
    <p:sldId id="261" r:id="rId7"/>
    <p:sldId id="265" r:id="rId8"/>
    <p:sldId id="263" r:id="rId9"/>
    <p:sldId id="262" r:id="rId10"/>
    <p:sldId id="268" r:id="rId11"/>
    <p:sldId id="264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B8E"/>
    <a:srgbClr val="4472C4"/>
    <a:srgbClr val="66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63" d="100"/>
          <a:sy n="63" d="100"/>
        </p:scale>
        <p:origin x="72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BB459-D572-45C0-B7EB-D3A7C478DF90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572093-25CA-4ACF-9A19-0E17EB1C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14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4DDDA-0DC6-E210-9B24-B746F868D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75362B-2B98-8246-D715-AB4C2CACD6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5F241-8A0D-84C1-446E-C57EF08A5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ED0AD-8AC6-42F0-92AC-D9EA12A8D33E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E59B7E-7A1A-1550-C359-3FF833EA3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44E26-7408-6F0A-DD93-85259470F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AEBEA-FCA3-4F03-9C1F-2C928060D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543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5BA30-50E6-B30C-F35B-6E8832900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B5E25C-9C8F-553C-CB8A-26D55FD83C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38F7A-7101-7504-BE92-7E4207C59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ED0AD-8AC6-42F0-92AC-D9EA12A8D33E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F7567-3E78-1032-B25F-880288E5C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2AF7A-BD11-63FE-E872-0A542BF3B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AEBEA-FCA3-4F03-9C1F-2C928060D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110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6CCD58-5C20-7C95-B5A4-E1C31B21F0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466060-75FD-E204-B995-D1B5D110E2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ADD24-E2A6-6BB9-75EE-705D6C568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ED0AD-8AC6-42F0-92AC-D9EA12A8D33E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63D43-2512-63A6-39FF-B030DD2FF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ED67F-F5AE-F3CD-7A14-DA24DE5A0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AEBEA-FCA3-4F03-9C1F-2C928060D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259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F8BD6-CE6F-25F7-119D-DF118D869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0FB61-D632-3D23-8BE1-118F8EDC9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02DC2-7DCC-F1A6-C0E4-BC3D4C66C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ED0AD-8AC6-42F0-92AC-D9EA12A8D33E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35688-124C-F84A-2649-CA32E8B1A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D8ABB-C22F-4E80-79E6-F4AE5F0B4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AEBEA-FCA3-4F03-9C1F-2C928060D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428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45CF2-7112-10A7-938D-AC5C29145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79512-A031-032D-26E8-0D7E7688B2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6B441-365F-D39C-DB45-B3456D521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ED0AD-8AC6-42F0-92AC-D9EA12A8D33E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CB7D8-11C5-DBF1-80CC-A666F4C32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E8F19-8F55-21F6-520D-5289DF12F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AEBEA-FCA3-4F03-9C1F-2C928060D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86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941D3-0DB3-5F88-15E3-9D8A42F13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CE69C-14EC-EBB1-49C2-C44A434B25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09701D-F1F1-0FFE-A7D9-DA91AABF55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BFB15F-401F-D6BA-B92E-958A4A856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ED0AD-8AC6-42F0-92AC-D9EA12A8D33E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86984A-135C-AF4F-50A7-BBEB946F0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B9A57-1390-D7E3-685D-DDA48F15E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AEBEA-FCA3-4F03-9C1F-2C928060D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519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72191-661F-4FB6-83DA-3B897E779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0B42F-DC28-697C-FCBB-703E44E03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1EC371-3AE2-8E28-419C-8A24CBD682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A68DED-DE6A-ABAB-7456-F50DD2F526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D4129F-7242-0C65-1F8F-2C2D6CB988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5A0A16-5F63-49AA-325C-2AB4908E4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ED0AD-8AC6-42F0-92AC-D9EA12A8D33E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902DFE-E1C4-07B2-1E74-240CE2CFF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72F041-AF85-D14B-77B2-183D39653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AEBEA-FCA3-4F03-9C1F-2C928060D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0920A-3BED-1093-A1A3-16ED11B1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AFE852-F6CF-A9D2-36BD-0CB67C2EC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ED0AD-8AC6-42F0-92AC-D9EA12A8D33E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25DA1D-ED95-38F8-039D-8C3C8EAD6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BA23D3-AF9B-BA1D-D51B-B05D61E0F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AEBEA-FCA3-4F03-9C1F-2C928060D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549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763BF9-7BF5-5116-45B0-6B7B81354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ED0AD-8AC6-42F0-92AC-D9EA12A8D33E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6AC7D4-40EC-3EDC-3CB9-BCD51172A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418DF-9869-6BF7-6D05-2C945217D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AEBEA-FCA3-4F03-9C1F-2C928060D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137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D2D55-B543-C5D2-AF6D-E257A4B62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911AE-6D57-56DE-FD7A-37717B361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855C80-A2FB-AAF5-168F-1AB202847B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1E9411-8822-2BAC-4A66-81E8E0E58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ED0AD-8AC6-42F0-92AC-D9EA12A8D33E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E8FFB5-0D21-264B-720D-8756ABD52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591FCD-25F5-BCFD-DAA4-619260F07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AEBEA-FCA3-4F03-9C1F-2C928060D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479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3FE1B-4C36-D229-9598-69337CE6A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798769-3F38-5519-6BE6-C1066A7FC3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C2A69A-2716-165E-EBF7-3B3421AB4E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8DB4DE-2685-47C2-8060-0F14D40FB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ED0AD-8AC6-42F0-92AC-D9EA12A8D33E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D5CD06-01DA-8A72-1325-47ADE65A2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2397A-1613-23F7-F6B9-D4E703F9C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AEBEA-FCA3-4F03-9C1F-2C928060D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1BA9DB-30B7-0E93-7358-437387B61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119CC6-1E66-2BCA-5FA6-D9F2D28FA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8A047E-05A6-C01F-7B76-9A1DDAEE63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ED0AD-8AC6-42F0-92AC-D9EA12A8D33E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0706D-14E6-54C1-B28B-BBE94382A4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28CCC-10F1-218A-74AE-DF852C3746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AEBEA-FCA3-4F03-9C1F-2C928060D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57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80E56-6D5F-C6FD-5C9E-31D7D329C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066" y="985870"/>
            <a:ext cx="6228933" cy="2524093"/>
          </a:xfrm>
        </p:spPr>
        <p:txBody>
          <a:bodyPr/>
          <a:lstStyle/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3C51FC-7A73-F7EC-7C9D-8FE1363EF5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What Is Generative AI and How Your Business Can Use It ">
            <a:extLst>
              <a:ext uri="{FF2B5EF4-FFF2-40B4-BE49-F238E27FC236}">
                <a16:creationId xmlns:a16="http://schemas.microsoft.com/office/drawing/2014/main" id="{AFFF5775-5469-E586-4E86-3A32F9D8B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437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343DE7-32A0-8DB3-4F3E-1F73AF5D6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01" y="1526796"/>
            <a:ext cx="11189275" cy="50167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D3856E-C01C-7DFE-3A22-B9E53ADEE303}"/>
              </a:ext>
            </a:extLst>
          </p:cNvPr>
          <p:cNvSpPr txBox="1"/>
          <p:nvPr/>
        </p:nvSpPr>
        <p:spPr>
          <a:xfrm>
            <a:off x="513707" y="456115"/>
            <a:ext cx="7479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23B8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Landscape of Gen AI</a:t>
            </a:r>
          </a:p>
        </p:txBody>
      </p:sp>
    </p:spTree>
    <p:extLst>
      <p:ext uri="{BB962C8B-B14F-4D97-AF65-F5344CB8AC3E}">
        <p14:creationId xmlns:p14="http://schemas.microsoft.com/office/powerpoint/2010/main" val="1189072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1439F1-118D-B6C4-6867-52DE64E42D9A}"/>
              </a:ext>
            </a:extLst>
          </p:cNvPr>
          <p:cNvSpPr txBox="1"/>
          <p:nvPr/>
        </p:nvSpPr>
        <p:spPr>
          <a:xfrm>
            <a:off x="442763" y="1164657"/>
            <a:ext cx="11392202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LLMs are a specialized class of AI model that uses natural language processing (NLP) to understand and generate humanlike text-based content in response. </a:t>
            </a:r>
            <a:b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LLMS are Pre-trained with a large set of data and then fine-tuned for specific purpose.</a:t>
            </a:r>
            <a:b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LLMs are specifically designed for handling language-related tasks.</a:t>
            </a:r>
            <a:b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Examples:</a:t>
            </a:r>
          </a:p>
          <a:p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2B6365-F3AF-99DD-D647-367CA04E77A0}"/>
              </a:ext>
            </a:extLst>
          </p:cNvPr>
          <p:cNvSpPr txBox="1"/>
          <p:nvPr/>
        </p:nvSpPr>
        <p:spPr>
          <a:xfrm>
            <a:off x="545293" y="376518"/>
            <a:ext cx="5795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 LANGUAGE MODELS</a:t>
            </a:r>
          </a:p>
        </p:txBody>
      </p:sp>
      <p:pic>
        <p:nvPicPr>
          <p:cNvPr id="8194" name="Picture 2" descr="What is GPT-3 AI? OpenAI's Language Model Explained">
            <a:extLst>
              <a:ext uri="{FF2B5EF4-FFF2-40B4-BE49-F238E27FC236}">
                <a16:creationId xmlns:a16="http://schemas.microsoft.com/office/drawing/2014/main" id="{BA8B3F8F-E619-1261-2FD1-D78978985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722" y="4309942"/>
            <a:ext cx="2117412" cy="1087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OpenAI introduces the next evolution of ChatGPT: GPT-4">
            <a:extLst>
              <a:ext uri="{FF2B5EF4-FFF2-40B4-BE49-F238E27FC236}">
                <a16:creationId xmlns:a16="http://schemas.microsoft.com/office/drawing/2014/main" id="{71AF91B0-990C-6199-5C70-C57184374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851" y="4309942"/>
            <a:ext cx="1991893" cy="112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Google launches PaLM 2, its next-gen large language model | TechCrunch">
            <a:extLst>
              <a:ext uri="{FF2B5EF4-FFF2-40B4-BE49-F238E27FC236}">
                <a16:creationId xmlns:a16="http://schemas.microsoft.com/office/drawing/2014/main" id="{44071834-6691-89D0-9EC7-1059C0611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692" y="4309942"/>
            <a:ext cx="1711105" cy="108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232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FA2417-DFA3-2939-726D-30643AD96351}"/>
              </a:ext>
            </a:extLst>
          </p:cNvPr>
          <p:cNvSpPr txBox="1"/>
          <p:nvPr/>
        </p:nvSpPr>
        <p:spPr>
          <a:xfrm>
            <a:off x="7385699" y="3343806"/>
            <a:ext cx="4805996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THANK YOU</a:t>
            </a:r>
          </a:p>
        </p:txBody>
      </p:sp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5AE7189B-0AA2-7582-C0E4-2C1001C8B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4032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uman-like-robot-and-artificial-intelligence-2022-01-06-00-25-53-utc_L9WQCZC_scalato  - FBK">
            <a:extLst>
              <a:ext uri="{FF2B5EF4-FFF2-40B4-BE49-F238E27FC236}">
                <a16:creationId xmlns:a16="http://schemas.microsoft.com/office/drawing/2014/main" id="{C006CCFE-7BB2-1C39-6456-5026F0B127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9" r="15454" b="4"/>
          <a:stretch/>
        </p:blipFill>
        <p:spPr bwMode="auto">
          <a:xfrm>
            <a:off x="333088" y="657629"/>
            <a:ext cx="3503030" cy="3358999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6" descr="Artificial intelligence, revealed - Engineering at Meta">
            <a:extLst>
              <a:ext uri="{FF2B5EF4-FFF2-40B4-BE49-F238E27FC236}">
                <a16:creationId xmlns:a16="http://schemas.microsoft.com/office/drawing/2014/main" id="{5DCBABC6-F699-E4DB-0F95-E797CF92AF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1" r="15950" b="2"/>
          <a:stretch/>
        </p:blipFill>
        <p:spPr bwMode="auto">
          <a:xfrm>
            <a:off x="4065837" y="2497688"/>
            <a:ext cx="3503030" cy="303788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4" descr="AI, Artificial Intelligence concept.">
            <a:extLst>
              <a:ext uri="{FF2B5EF4-FFF2-40B4-BE49-F238E27FC236}">
                <a16:creationId xmlns:a16="http://schemas.microsoft.com/office/drawing/2014/main" id="{5A9B1561-515F-E0F2-3C18-53F43E4EEE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0" r="18908" b="-3"/>
          <a:stretch/>
        </p:blipFill>
        <p:spPr bwMode="auto">
          <a:xfrm>
            <a:off x="8280799" y="3581400"/>
            <a:ext cx="3321698" cy="2959359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A61A5E-E0DF-6E8A-1595-0A04E0E6F3CC}"/>
              </a:ext>
            </a:extLst>
          </p:cNvPr>
          <p:cNvSpPr txBox="1"/>
          <p:nvPr/>
        </p:nvSpPr>
        <p:spPr>
          <a:xfrm>
            <a:off x="4746303" y="396019"/>
            <a:ext cx="9988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  </a:t>
            </a: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343350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B6A1D0-C0A9-16F3-F731-9A3F22EF4BE6}"/>
              </a:ext>
            </a:extLst>
          </p:cNvPr>
          <p:cNvSpPr/>
          <p:nvPr/>
        </p:nvSpPr>
        <p:spPr>
          <a:xfrm>
            <a:off x="500514" y="548640"/>
            <a:ext cx="11213431" cy="583290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6" name="Graphic 5" descr="Robot">
            <a:extLst>
              <a:ext uri="{FF2B5EF4-FFF2-40B4-BE49-F238E27FC236}">
                <a16:creationId xmlns:a16="http://schemas.microsoft.com/office/drawing/2014/main" id="{37EDF2EA-1991-2144-AE16-6C55A2FDB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185" y="1662007"/>
            <a:ext cx="3533985" cy="35339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53A2A4-48B9-E0FE-E51E-0752FBB02F92}"/>
              </a:ext>
            </a:extLst>
          </p:cNvPr>
          <p:cNvSpPr txBox="1"/>
          <p:nvPr/>
        </p:nvSpPr>
        <p:spPr>
          <a:xfrm>
            <a:off x="4642169" y="1273094"/>
            <a:ext cx="7180447" cy="413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</a:t>
            </a:r>
            <a:b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is a branch of computer science that deals with the creation of Intelligence agents, which are systems that can reason learn ,and act autonomously – Google</a:t>
            </a:r>
            <a:b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Facial Recogniton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Personalized feed on social media networks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Customized suggestions and advertisements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Route Planning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Search Engines </a:t>
            </a:r>
          </a:p>
        </p:txBody>
      </p:sp>
    </p:spTree>
    <p:extLst>
      <p:ext uri="{BB962C8B-B14F-4D97-AF65-F5344CB8AC3E}">
        <p14:creationId xmlns:p14="http://schemas.microsoft.com/office/powerpoint/2010/main" val="2434370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5" name="Freeform: Shape 1034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37" name="Freeform: Shape 1036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420581-2780-5B5B-129B-3EF4B9A47A29}"/>
              </a:ext>
            </a:extLst>
          </p:cNvPr>
          <p:cNvSpPr txBox="1"/>
          <p:nvPr/>
        </p:nvSpPr>
        <p:spPr>
          <a:xfrm>
            <a:off x="300382" y="1424647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 ARTIFICIAL  INTELLIGENCE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C9D15D-771D-0C78-324D-8105F2FBD588}"/>
              </a:ext>
            </a:extLst>
          </p:cNvPr>
          <p:cNvSpPr/>
          <p:nvPr/>
        </p:nvSpPr>
        <p:spPr>
          <a:xfrm>
            <a:off x="6052570" y="1424647"/>
            <a:ext cx="4619235" cy="4527156"/>
          </a:xfrm>
          <a:prstGeom prst="rect">
            <a:avLst/>
          </a:prstGeom>
          <a:noFill/>
          <a:ln w="12700">
            <a:solidFill>
              <a:srgbClr val="0070C0"/>
            </a:solidFill>
          </a:ln>
          <a:effectLst/>
          <a:scene3d>
            <a:camera prst="obliqueTopLef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EB279C-FC89-496A-60EF-8CCFEB3CE016}"/>
              </a:ext>
            </a:extLst>
          </p:cNvPr>
          <p:cNvSpPr/>
          <p:nvPr/>
        </p:nvSpPr>
        <p:spPr>
          <a:xfrm>
            <a:off x="5848233" y="841248"/>
            <a:ext cx="5027910" cy="5276088"/>
          </a:xfrm>
          <a:prstGeom prst="rect">
            <a:avLst/>
          </a:prstGeom>
          <a:noFill/>
          <a:ln w="19050">
            <a:solidFill>
              <a:srgbClr val="7030A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13AB61-423E-9CBB-7688-4DAA66196DB2}"/>
              </a:ext>
            </a:extLst>
          </p:cNvPr>
          <p:cNvSpPr/>
          <p:nvPr/>
        </p:nvSpPr>
        <p:spPr>
          <a:xfrm>
            <a:off x="6519637" y="2163542"/>
            <a:ext cx="3374351" cy="506668"/>
          </a:xfrm>
          <a:prstGeom prst="rect">
            <a:avLst/>
          </a:prstGeom>
          <a:noFill/>
          <a:ln w="12700">
            <a:solidFill>
              <a:srgbClr val="00B050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3067B28-B8B6-39DF-DE94-EC24E3EB305E}"/>
              </a:ext>
            </a:extLst>
          </p:cNvPr>
          <p:cNvSpPr/>
          <p:nvPr/>
        </p:nvSpPr>
        <p:spPr>
          <a:xfrm>
            <a:off x="6511125" y="3327828"/>
            <a:ext cx="1995018" cy="1833882"/>
          </a:xfrm>
          <a:prstGeom prst="ellipse">
            <a:avLst/>
          </a:prstGeom>
          <a:noFill/>
          <a:ln w="12700">
            <a:solidFill>
              <a:schemeClr val="accent2">
                <a:lumMod val="75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950ED2F-28DC-2277-C34B-04203378F59D}"/>
              </a:ext>
            </a:extLst>
          </p:cNvPr>
          <p:cNvSpPr/>
          <p:nvPr/>
        </p:nvSpPr>
        <p:spPr>
          <a:xfrm>
            <a:off x="7890457" y="3327828"/>
            <a:ext cx="1995018" cy="1833882"/>
          </a:xfrm>
          <a:prstGeom prst="ellipse">
            <a:avLst/>
          </a:prstGeom>
          <a:noFill/>
          <a:ln w="12700">
            <a:solidFill>
              <a:schemeClr val="accent2">
                <a:lumMod val="75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5120E1-D95B-CCDC-C46D-A0A18D129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634" y="3803323"/>
            <a:ext cx="368311" cy="36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C0DAEAB-E46F-D091-42E8-747F6F5B9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634" y="4297523"/>
            <a:ext cx="380779" cy="38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22410E-A8F7-A1BD-636F-6180E42E0742}"/>
              </a:ext>
            </a:extLst>
          </p:cNvPr>
          <p:cNvSpPr txBox="1"/>
          <p:nvPr/>
        </p:nvSpPr>
        <p:spPr>
          <a:xfrm>
            <a:off x="5848232" y="987277"/>
            <a:ext cx="4717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77824">
              <a:spcAft>
                <a:spcPts val="600"/>
              </a:spcAft>
            </a:pPr>
            <a:r>
              <a:rPr lang="en-US" sz="2400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kern="1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  <a:endParaRPr lang="en-US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2F612D-9E67-AFF0-72C7-E73ED6FF1692}"/>
              </a:ext>
            </a:extLst>
          </p:cNvPr>
          <p:cNvSpPr txBox="1"/>
          <p:nvPr/>
        </p:nvSpPr>
        <p:spPr>
          <a:xfrm>
            <a:off x="6511125" y="1575291"/>
            <a:ext cx="3034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77824">
              <a:spcAft>
                <a:spcPts val="600"/>
              </a:spcAft>
            </a:pPr>
            <a:r>
              <a:rPr lang="en-US" sz="172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</a:t>
            </a:r>
            <a:r>
              <a:rPr lang="en-US" sz="2400" b="1" kern="1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</a:t>
            </a:r>
            <a:endParaRPr 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BB7043-7F9A-E65C-80D0-B3E94B375D71}"/>
              </a:ext>
            </a:extLst>
          </p:cNvPr>
          <p:cNvSpPr txBox="1"/>
          <p:nvPr/>
        </p:nvSpPr>
        <p:spPr>
          <a:xfrm>
            <a:off x="6841205" y="2162684"/>
            <a:ext cx="2621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77824">
              <a:spcAft>
                <a:spcPts val="600"/>
              </a:spcAft>
            </a:pPr>
            <a:r>
              <a:rPr lang="en-US" sz="24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400" b="1" kern="1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Discriminative</a:t>
            </a:r>
            <a:endParaRPr lang="en-US" sz="24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DC7D6F-3C2C-D46B-9D4C-6CDDD46807DA}"/>
              </a:ext>
            </a:extLst>
          </p:cNvPr>
          <p:cNvSpPr txBox="1"/>
          <p:nvPr/>
        </p:nvSpPr>
        <p:spPr>
          <a:xfrm>
            <a:off x="6511125" y="3951672"/>
            <a:ext cx="2286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77824">
              <a:spcAft>
                <a:spcPts val="600"/>
              </a:spcAft>
            </a:pPr>
            <a:r>
              <a:rPr lang="en-US" sz="2000" b="1" kern="1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Generative </a:t>
            </a:r>
            <a:br>
              <a:rPr lang="en-US" sz="2000" b="1" kern="1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kern="1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endParaRPr lang="en-US" sz="20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83D7B6-C7A7-DFB2-7DC6-43E24A9BD8EE}"/>
              </a:ext>
            </a:extLst>
          </p:cNvPr>
          <p:cNvSpPr txBox="1"/>
          <p:nvPr/>
        </p:nvSpPr>
        <p:spPr>
          <a:xfrm>
            <a:off x="8710480" y="4066563"/>
            <a:ext cx="1012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77824">
              <a:spcAft>
                <a:spcPts val="600"/>
              </a:spcAft>
            </a:pPr>
            <a:r>
              <a:rPr lang="en-US" sz="2000" b="1" kern="1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LLMs</a:t>
            </a:r>
            <a:endParaRPr lang="en-US" sz="20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E50772-362A-0A22-55E5-351669C3FA3F}"/>
              </a:ext>
            </a:extLst>
          </p:cNvPr>
          <p:cNvSpPr txBox="1"/>
          <p:nvPr/>
        </p:nvSpPr>
        <p:spPr>
          <a:xfrm>
            <a:off x="5497517" y="252997"/>
            <a:ext cx="6600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</a:t>
            </a: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2819580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5" grpId="0" animBg="1"/>
      <p:bldP spid="6" grpId="0" animBg="1"/>
      <p:bldP spid="7" grpId="0" animBg="1"/>
      <p:bldP spid="9" grpId="0"/>
      <p:bldP spid="10" grpId="0"/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EFFEBF-61ED-6931-944E-597F3059BEAE}"/>
              </a:ext>
            </a:extLst>
          </p:cNvPr>
          <p:cNvSpPr txBox="1"/>
          <p:nvPr/>
        </p:nvSpPr>
        <p:spPr>
          <a:xfrm>
            <a:off x="557887" y="373637"/>
            <a:ext cx="511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23B8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2B056F-472E-B504-07E0-E0718FF03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026" y="1400665"/>
            <a:ext cx="9516106" cy="465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07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410A58-F168-1B52-B525-61F32DAEB9AE}"/>
              </a:ext>
            </a:extLst>
          </p:cNvPr>
          <p:cNvSpPr txBox="1"/>
          <p:nvPr/>
        </p:nvSpPr>
        <p:spPr>
          <a:xfrm>
            <a:off x="370810" y="380769"/>
            <a:ext cx="1165114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Generative AI</a:t>
            </a:r>
            <a:b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Generative AI models can process various inputs like text, images, audio, video, and code to create new content across these same formats.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228905-9602-9929-2234-DCEAFE666E35}"/>
              </a:ext>
            </a:extLst>
          </p:cNvPr>
          <p:cNvSpPr txBox="1"/>
          <p:nvPr/>
        </p:nvSpPr>
        <p:spPr>
          <a:xfrm>
            <a:off x="2670771" y="4135628"/>
            <a:ext cx="4146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</a:t>
            </a:r>
          </a:p>
        </p:txBody>
      </p:sp>
      <p:pic>
        <p:nvPicPr>
          <p:cNvPr id="10" name="Picture 9" descr="Diagram of a diagram of a learning model&#10;&#10;Description automatically generated">
            <a:extLst>
              <a:ext uri="{FF2B5EF4-FFF2-40B4-BE49-F238E27FC236}">
                <a16:creationId xmlns:a16="http://schemas.microsoft.com/office/drawing/2014/main" id="{EEE223A3-FDBF-7DA8-B430-191839015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822" y="1971132"/>
            <a:ext cx="3932355" cy="450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56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9C8135-BF5D-D455-2953-B6A16D56FECC}"/>
              </a:ext>
            </a:extLst>
          </p:cNvPr>
          <p:cNvSpPr txBox="1"/>
          <p:nvPr/>
        </p:nvSpPr>
        <p:spPr>
          <a:xfrm>
            <a:off x="471638" y="-423265"/>
            <a:ext cx="5467149" cy="1616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HOW GENERATIVE 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4068D0-C106-C23A-C7AC-937CE36468AF}"/>
              </a:ext>
            </a:extLst>
          </p:cNvPr>
          <p:cNvSpPr txBox="1"/>
          <p:nvPr/>
        </p:nvSpPr>
        <p:spPr>
          <a:xfrm>
            <a:off x="471638" y="1436196"/>
            <a:ext cx="4597746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Pre-Training: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 Amount of Data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Billions of Parameters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2CFD6A-49EE-048C-A7C3-1C9067A90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114" y="867064"/>
            <a:ext cx="4846836" cy="504879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5127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823CA1-8A94-B417-D21F-DF8EFA85D891}"/>
              </a:ext>
            </a:extLst>
          </p:cNvPr>
          <p:cNvSpPr txBox="1"/>
          <p:nvPr/>
        </p:nvSpPr>
        <p:spPr>
          <a:xfrm>
            <a:off x="324415" y="1873000"/>
            <a:ext cx="159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LABELS</a:t>
            </a:r>
            <a:r>
              <a:rPr lang="en-US" b="1" dirty="0"/>
              <a:t>: </a:t>
            </a:r>
          </a:p>
        </p:txBody>
      </p:sp>
      <p:pic>
        <p:nvPicPr>
          <p:cNvPr id="5" name="Picture 4" descr="A cartoon dog holding a bone&#10;&#10;Description automatically generated">
            <a:extLst>
              <a:ext uri="{FF2B5EF4-FFF2-40B4-BE49-F238E27FC236}">
                <a16:creationId xmlns:a16="http://schemas.microsoft.com/office/drawing/2014/main" id="{BB28793A-A018-BE0C-8E93-EE493D181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986" y="1778689"/>
            <a:ext cx="1042430" cy="1118103"/>
          </a:xfrm>
          <a:prstGeom prst="rect">
            <a:avLst/>
          </a:prstGeom>
        </p:spPr>
      </p:pic>
      <p:pic>
        <p:nvPicPr>
          <p:cNvPr id="6" name="Picture 5" descr="A cartoon dog holding a bone&#10;&#10;Description automatically generated">
            <a:extLst>
              <a:ext uri="{FF2B5EF4-FFF2-40B4-BE49-F238E27FC236}">
                <a16:creationId xmlns:a16="http://schemas.microsoft.com/office/drawing/2014/main" id="{A846933C-7CF8-F82B-90BA-45CF8B118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582" y="1736568"/>
            <a:ext cx="1042430" cy="1118103"/>
          </a:xfrm>
          <a:prstGeom prst="rect">
            <a:avLst/>
          </a:prstGeom>
        </p:spPr>
      </p:pic>
      <p:pic>
        <p:nvPicPr>
          <p:cNvPr id="7" name="Picture 6" descr="A cartoon dog holding a bone&#10;&#10;Description automatically generated">
            <a:extLst>
              <a:ext uri="{FF2B5EF4-FFF2-40B4-BE49-F238E27FC236}">
                <a16:creationId xmlns:a16="http://schemas.microsoft.com/office/drawing/2014/main" id="{FC54847F-6D6C-5113-C078-348FDB0C9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538" y="1748281"/>
            <a:ext cx="1042430" cy="1118103"/>
          </a:xfrm>
          <a:prstGeom prst="rect">
            <a:avLst/>
          </a:prstGeom>
        </p:spPr>
      </p:pic>
      <p:pic>
        <p:nvPicPr>
          <p:cNvPr id="9" name="Picture 8" descr="A cartoon of a cat&#10;&#10;Description automatically generated">
            <a:extLst>
              <a:ext uri="{FF2B5EF4-FFF2-40B4-BE49-F238E27FC236}">
                <a16:creationId xmlns:a16="http://schemas.microsoft.com/office/drawing/2014/main" id="{ABADA2FA-7204-2D22-362E-9F6DC21A4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964" y="1748281"/>
            <a:ext cx="1169306" cy="1118103"/>
          </a:xfrm>
          <a:prstGeom prst="rect">
            <a:avLst/>
          </a:prstGeom>
        </p:spPr>
      </p:pic>
      <p:pic>
        <p:nvPicPr>
          <p:cNvPr id="10" name="Picture 9" descr="A cartoon of a cat&#10;&#10;Description automatically generated">
            <a:extLst>
              <a:ext uri="{FF2B5EF4-FFF2-40B4-BE49-F238E27FC236}">
                <a16:creationId xmlns:a16="http://schemas.microsoft.com/office/drawing/2014/main" id="{1D629D31-9026-489B-C4B4-DD862B94D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882" y="1748280"/>
            <a:ext cx="1169306" cy="1118103"/>
          </a:xfrm>
          <a:prstGeom prst="rect">
            <a:avLst/>
          </a:prstGeom>
        </p:spPr>
      </p:pic>
      <p:pic>
        <p:nvPicPr>
          <p:cNvPr id="11" name="Picture 10" descr="A cartoon of a cat&#10;&#10;Description automatically generated">
            <a:extLst>
              <a:ext uri="{FF2B5EF4-FFF2-40B4-BE49-F238E27FC236}">
                <a16:creationId xmlns:a16="http://schemas.microsoft.com/office/drawing/2014/main" id="{1ED80FCB-94C0-72C0-E5BA-000862398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380" y="1736567"/>
            <a:ext cx="1169306" cy="11181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AFFFF7-F673-994D-E6BC-E2CBB88A0BE7}"/>
              </a:ext>
            </a:extLst>
          </p:cNvPr>
          <p:cNvSpPr txBox="1"/>
          <p:nvPr/>
        </p:nvSpPr>
        <p:spPr>
          <a:xfrm>
            <a:off x="783663" y="4229741"/>
            <a:ext cx="2719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 me the image of dog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290C02-2609-0657-82B7-8C9A093C0DA0}"/>
              </a:ext>
            </a:extLst>
          </p:cNvPr>
          <p:cNvCxnSpPr>
            <a:cxnSpLocks/>
          </p:cNvCxnSpPr>
          <p:nvPr/>
        </p:nvCxnSpPr>
        <p:spPr>
          <a:xfrm>
            <a:off x="3502964" y="4418480"/>
            <a:ext cx="1610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8F21E98-BF9E-F4BD-6680-DE86E5777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856" y="3621118"/>
            <a:ext cx="1771048" cy="152654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81308F-A0B6-2019-30AE-6174DBE6AFAB}"/>
              </a:ext>
            </a:extLst>
          </p:cNvPr>
          <p:cNvCxnSpPr>
            <a:cxnSpLocks/>
          </p:cNvCxnSpPr>
          <p:nvPr/>
        </p:nvCxnSpPr>
        <p:spPr>
          <a:xfrm>
            <a:off x="7233938" y="4395392"/>
            <a:ext cx="16949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Picture 26" descr="A cartoon dog sitting on a white background&#10;&#10;Description automatically generated">
            <a:extLst>
              <a:ext uri="{FF2B5EF4-FFF2-40B4-BE49-F238E27FC236}">
                <a16:creationId xmlns:a16="http://schemas.microsoft.com/office/drawing/2014/main" id="{6E7E9B0A-E4E9-17EA-7B13-999410A9B6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650" y="3682229"/>
            <a:ext cx="1371125" cy="1526545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CE46976D-8D36-99CB-8788-DA424E20BBFC}"/>
              </a:ext>
            </a:extLst>
          </p:cNvPr>
          <p:cNvSpPr/>
          <p:nvPr/>
        </p:nvSpPr>
        <p:spPr>
          <a:xfrm>
            <a:off x="2252802" y="2553078"/>
            <a:ext cx="362138" cy="2172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658C55C-B9A0-C6E2-68CC-F35A84BC907E}"/>
              </a:ext>
            </a:extLst>
          </p:cNvPr>
          <p:cNvSpPr/>
          <p:nvPr/>
        </p:nvSpPr>
        <p:spPr>
          <a:xfrm>
            <a:off x="2703567" y="2538969"/>
            <a:ext cx="362138" cy="2172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B05398F-0641-30DE-935E-4247CA5B6392}"/>
              </a:ext>
            </a:extLst>
          </p:cNvPr>
          <p:cNvSpPr/>
          <p:nvPr/>
        </p:nvSpPr>
        <p:spPr>
          <a:xfrm>
            <a:off x="2163218" y="1873000"/>
            <a:ext cx="362138" cy="2172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B60CBE1-E079-1C22-0CC1-6195890D874F}"/>
              </a:ext>
            </a:extLst>
          </p:cNvPr>
          <p:cNvSpPr/>
          <p:nvPr/>
        </p:nvSpPr>
        <p:spPr>
          <a:xfrm>
            <a:off x="2734262" y="1922868"/>
            <a:ext cx="362138" cy="2172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3C75AC7-E40E-92A0-9A9C-BB8F75A696BD}"/>
              </a:ext>
            </a:extLst>
          </p:cNvPr>
          <p:cNvSpPr/>
          <p:nvPr/>
        </p:nvSpPr>
        <p:spPr>
          <a:xfrm>
            <a:off x="2734262" y="2186976"/>
            <a:ext cx="362138" cy="2172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91FE5CD-7BC2-0CA2-C8F8-C067B7355592}"/>
              </a:ext>
            </a:extLst>
          </p:cNvPr>
          <p:cNvSpPr/>
          <p:nvPr/>
        </p:nvSpPr>
        <p:spPr>
          <a:xfrm>
            <a:off x="4931689" y="1876533"/>
            <a:ext cx="362138" cy="2172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50628B3-EAC7-8C9F-5479-4518BDE5C467}"/>
              </a:ext>
            </a:extLst>
          </p:cNvPr>
          <p:cNvSpPr/>
          <p:nvPr/>
        </p:nvSpPr>
        <p:spPr>
          <a:xfrm>
            <a:off x="7657003" y="1862879"/>
            <a:ext cx="362138" cy="2172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EBA295A-7801-4393-D3D8-AD3E93D58D6C}"/>
              </a:ext>
            </a:extLst>
          </p:cNvPr>
          <p:cNvSpPr/>
          <p:nvPr/>
        </p:nvSpPr>
        <p:spPr>
          <a:xfrm>
            <a:off x="5066172" y="2532468"/>
            <a:ext cx="362138" cy="2172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E37E4E5-5B84-4A8C-8B58-1596263BF5F8}"/>
              </a:ext>
            </a:extLst>
          </p:cNvPr>
          <p:cNvSpPr/>
          <p:nvPr/>
        </p:nvSpPr>
        <p:spPr>
          <a:xfrm>
            <a:off x="5471459" y="2485152"/>
            <a:ext cx="362138" cy="2172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D6776F9-DD42-C70C-1F7C-180A95B1BE6E}"/>
              </a:ext>
            </a:extLst>
          </p:cNvPr>
          <p:cNvSpPr/>
          <p:nvPr/>
        </p:nvSpPr>
        <p:spPr>
          <a:xfrm>
            <a:off x="5566989" y="2115634"/>
            <a:ext cx="362138" cy="2172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5422A0E-751C-CE89-5FC6-79FCB9E73883}"/>
              </a:ext>
            </a:extLst>
          </p:cNvPr>
          <p:cNvSpPr/>
          <p:nvPr/>
        </p:nvSpPr>
        <p:spPr>
          <a:xfrm>
            <a:off x="7719272" y="2544992"/>
            <a:ext cx="362138" cy="2172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1954AA9-A129-0A38-C9C3-CE89512CA4D2}"/>
              </a:ext>
            </a:extLst>
          </p:cNvPr>
          <p:cNvSpPr/>
          <p:nvPr/>
        </p:nvSpPr>
        <p:spPr>
          <a:xfrm>
            <a:off x="8206125" y="2510272"/>
            <a:ext cx="362138" cy="2172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33EA891-10FD-8963-1ED9-5EA3C89803FC}"/>
              </a:ext>
            </a:extLst>
          </p:cNvPr>
          <p:cNvSpPr/>
          <p:nvPr/>
        </p:nvSpPr>
        <p:spPr>
          <a:xfrm>
            <a:off x="8269718" y="2186976"/>
            <a:ext cx="362138" cy="2172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3B3BCAE-8496-A9CB-A926-95734E2F938A}"/>
              </a:ext>
            </a:extLst>
          </p:cNvPr>
          <p:cNvSpPr/>
          <p:nvPr/>
        </p:nvSpPr>
        <p:spPr>
          <a:xfrm>
            <a:off x="8320302" y="1818197"/>
            <a:ext cx="362138" cy="2172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B6D1616-EDE6-011D-2EF1-77E8A2E3DA13}"/>
              </a:ext>
            </a:extLst>
          </p:cNvPr>
          <p:cNvSpPr/>
          <p:nvPr/>
        </p:nvSpPr>
        <p:spPr>
          <a:xfrm>
            <a:off x="324415" y="1440950"/>
            <a:ext cx="11543169" cy="47216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F7FBCAA-3163-974B-621C-17465B283C86}"/>
              </a:ext>
            </a:extLst>
          </p:cNvPr>
          <p:cNvSpPr txBox="1"/>
          <p:nvPr/>
        </p:nvSpPr>
        <p:spPr>
          <a:xfrm>
            <a:off x="3810436" y="516038"/>
            <a:ext cx="6640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GENERATIVE AI EXAMPLE</a:t>
            </a:r>
          </a:p>
        </p:txBody>
      </p:sp>
    </p:spTree>
    <p:extLst>
      <p:ext uri="{BB962C8B-B14F-4D97-AF65-F5344CB8AC3E}">
        <p14:creationId xmlns:p14="http://schemas.microsoft.com/office/powerpoint/2010/main" val="28528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D5C5C9-CCF4-28ED-0D55-8AF76CCAC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410" y="1330859"/>
            <a:ext cx="10155273" cy="45334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1B697C-0FEE-E549-54BD-47ABEBC92700}"/>
              </a:ext>
            </a:extLst>
          </p:cNvPr>
          <p:cNvSpPr txBox="1"/>
          <p:nvPr/>
        </p:nvSpPr>
        <p:spPr>
          <a:xfrm>
            <a:off x="1394234" y="561315"/>
            <a:ext cx="8736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                                    </a:t>
            </a: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Generative AI Model Types</a:t>
            </a:r>
          </a:p>
        </p:txBody>
      </p:sp>
    </p:spTree>
    <p:extLst>
      <p:ext uri="{BB962C8B-B14F-4D97-AF65-F5344CB8AC3E}">
        <p14:creationId xmlns:p14="http://schemas.microsoft.com/office/powerpoint/2010/main" val="3248574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12994</TotalTime>
  <Words>221</Words>
  <Application>Microsoft Office PowerPoint</Application>
  <PresentationFormat>Widescreen</PresentationFormat>
  <Paragraphs>37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Kusam, Venkata Alekhya</dc:creator>
  <cp:lastModifiedBy>Kusam, Venkata Alekhya</cp:lastModifiedBy>
  <cp:revision>5</cp:revision>
  <dcterms:created xsi:type="dcterms:W3CDTF">2024-03-04T17:05:56Z</dcterms:created>
  <dcterms:modified xsi:type="dcterms:W3CDTF">2024-03-19T18:50:54Z</dcterms:modified>
</cp:coreProperties>
</file>